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0b9f026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0b9f026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0b9f026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0b9f026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b9f026f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b9f026f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0b9f026f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0b9f026f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1edef2a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1edef2a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edef2a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edef2a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816b30f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816b30f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1816b30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1816b30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1edef2a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1edef2a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1edef2a3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1edef2a3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38dad72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a38dad72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1edef2a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1edef2a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1edef2a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1edef2a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1edef2a3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1edef2a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edef2a3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1edef2a3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1edef2a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1edef2a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1edef2a3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1edef2a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1816b30f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1816b30f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1816b30f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1816b30f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1816b30f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1816b30f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1816b30f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1816b30f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0bff5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0bff5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1816b30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1816b30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1816b30f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1816b30f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1816b30f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1816b30f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1816b30f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1816b30f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816b30f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1816b30f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816b30f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1816b30f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1816b30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1816b30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1816b30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1816b30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1816b30f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1816b30f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1816b30f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1816b30f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0b9f026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0b9f026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1816b30f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1816b30f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1816b30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1816b30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1816b30f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1816b30f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1816b30f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1816b30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1816b30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1816b30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1816b30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1816b30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1816b30f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1816b30f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1816b30f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1816b30f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0b9f026f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0b9f026f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0b9f026f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0b9f026f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816b30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816b30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0b9f026f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0b9f026f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b9f026f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b9f026f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1edef2a3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1edef2a3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1edef2a3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1edef2a3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97c63bbca1c1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97c63bbca1c1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4dfe3937acdc6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4dfe3937acdc6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0b9f026f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0b9f026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0b9f026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0b9f026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b9f026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b9f026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0b9f026f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0b9f026f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78D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swald"/>
              <a:buNone/>
              <a:defRPr b="1" sz="5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swald"/>
              <a:buNone/>
              <a:defRPr b="1" sz="4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swald"/>
              <a:buChar char="●"/>
              <a:defRPr sz="2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○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swald"/>
              <a:buChar char="■"/>
              <a:defRPr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www.jetbrains.com/idea/downloa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spring.io/guides/gs/relational-data-acces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spring.io/projects/spring-boot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maven.apache.org/" TargetMode="External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SQL PROGRAMMING</a:t>
            </a:r>
            <a:endParaRPr sz="6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0"/>
              <a:t>&amp; </a:t>
            </a:r>
            <a:r>
              <a:rPr lang="en" sz="17000"/>
              <a:t>JDBC</a:t>
            </a:r>
            <a:endParaRPr sz="17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Table's Data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You can view a table's data by right clicking the table and selecting: </a:t>
            </a:r>
            <a:r>
              <a:rPr b="1" i="1" lang="en" sz="3000" u="sng"/>
              <a:t>Select Rows - Limit 1000</a:t>
            </a:r>
            <a:endParaRPr b="1" i="1" sz="3000" u="sng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The SELECT statement</a:t>
            </a:r>
            <a:br>
              <a:rPr lang="en" sz="3000"/>
            </a:br>
            <a:r>
              <a:rPr lang="en" sz="3000"/>
              <a:t>appears in a new SQL</a:t>
            </a:r>
            <a:br>
              <a:rPr lang="en" sz="3000"/>
            </a:br>
            <a:r>
              <a:rPr lang="en" sz="3000"/>
              <a:t>editor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Data appears in a</a:t>
            </a:r>
            <a:br>
              <a:rPr lang="en" sz="3000"/>
            </a:br>
            <a:r>
              <a:rPr b="1" i="1" lang="en" sz="3000" u="sng"/>
              <a:t>Result Grid</a:t>
            </a:r>
            <a:endParaRPr b="1" i="1" sz="3000" u="sng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26" y="1752100"/>
            <a:ext cx="5554750" cy="2899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/>
          <p:nvPr/>
        </p:nvCxnSpPr>
        <p:spPr>
          <a:xfrm rot="10800000">
            <a:off x="8583775" y="33120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700" y="3743625"/>
            <a:ext cx="2302075" cy="360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2"/>
          <p:cNvCxnSpPr/>
          <p:nvPr/>
        </p:nvCxnSpPr>
        <p:spPr>
          <a:xfrm flipH="1" rot="10800000">
            <a:off x="3484900" y="4090350"/>
            <a:ext cx="557100" cy="44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2"/>
          <p:cNvCxnSpPr/>
          <p:nvPr/>
        </p:nvCxnSpPr>
        <p:spPr>
          <a:xfrm rot="10800000">
            <a:off x="6685325" y="40425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Inserting New Data in MySQL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58875" y="670925"/>
            <a:ext cx="4413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To insert new data, you can type the INSERT statements in an SQL editor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OR you can also enter new data in a </a:t>
            </a:r>
            <a:r>
              <a:rPr b="1" i="1" lang="en" sz="2900" u="sng"/>
              <a:t>Result Grid</a:t>
            </a:r>
            <a:endParaRPr b="1" i="1" sz="2900" u="sng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P</a:t>
            </a:r>
            <a:r>
              <a:rPr lang="en" sz="2900"/>
              <a:t>ress </a:t>
            </a:r>
            <a:r>
              <a:rPr b="1" i="1" lang="en" sz="2900" u="sng"/>
              <a:t>Enter</a:t>
            </a:r>
            <a:r>
              <a:rPr lang="en" sz="2900"/>
              <a:t> key after every new data you enter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Press </a:t>
            </a:r>
            <a:r>
              <a:rPr b="1" i="1" lang="en" sz="2900" u="sng"/>
              <a:t>Apply</a:t>
            </a:r>
            <a:r>
              <a:rPr lang="en" sz="2900"/>
              <a:t> when done</a:t>
            </a:r>
            <a:endParaRPr sz="29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831219"/>
            <a:ext cx="4399451" cy="2635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3"/>
          <p:cNvCxnSpPr/>
          <p:nvPr/>
        </p:nvCxnSpPr>
        <p:spPr>
          <a:xfrm rot="10800000">
            <a:off x="7498550" y="1535000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3"/>
          <p:cNvCxnSpPr/>
          <p:nvPr/>
        </p:nvCxnSpPr>
        <p:spPr>
          <a:xfrm>
            <a:off x="4658175" y="1400825"/>
            <a:ext cx="328200" cy="65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3"/>
          <p:cNvCxnSpPr/>
          <p:nvPr/>
        </p:nvCxnSpPr>
        <p:spPr>
          <a:xfrm rot="10800000">
            <a:off x="8031325" y="3351050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/>
          <p:nvPr/>
        </p:nvCxnSpPr>
        <p:spPr>
          <a:xfrm rot="10800000">
            <a:off x="5682200" y="2724150"/>
            <a:ext cx="701400" cy="285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Accept Insert Statements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MySQL gives you a preview of the INSERT statements it'll use to insert the data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Review and accept by pressing Apply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INSERT INTO `database_resign`.`courses` (`id`, `title`) VALUES ('123', 'CS3200');</a:t>
            </a:r>
            <a:endParaRPr sz="3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/>
              <a:t>INSERT INTO `database_resign`.`courses` (`id`, `title`) VALUES ('234', 'CS4550');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CREATING</a:t>
            </a:r>
            <a:endParaRPr sz="1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00"/>
              <a:t>A USER</a:t>
            </a:r>
            <a:endParaRPr sz="15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158875" y="670925"/>
            <a:ext cx="32439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Configure an</a:t>
            </a:r>
            <a:br>
              <a:rPr lang="en" sz="2700"/>
            </a:br>
            <a:r>
              <a:rPr lang="en" sz="2700"/>
              <a:t>account, e.g.,</a:t>
            </a:r>
            <a:br>
              <a:rPr lang="en" sz="2700"/>
            </a:br>
            <a:r>
              <a:rPr lang="en" sz="2700"/>
              <a:t>username: dbDesign</a:t>
            </a:r>
            <a:br>
              <a:rPr lang="en" sz="2700"/>
            </a:br>
            <a:r>
              <a:rPr lang="en" sz="2700"/>
              <a:t>password: dbDesign</a:t>
            </a:r>
            <a:br>
              <a:rPr lang="en" sz="2700"/>
            </a:b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We'll use this</a:t>
            </a:r>
            <a:br>
              <a:rPr lang="en" sz="2700"/>
            </a:br>
            <a:r>
              <a:rPr lang="en" sz="2700"/>
              <a:t>account to connect</a:t>
            </a:r>
            <a:br>
              <a:rPr lang="en" sz="2700"/>
            </a:br>
            <a:r>
              <a:rPr lang="en" sz="2700"/>
              <a:t>from Java</a:t>
            </a:r>
            <a:endParaRPr sz="27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68" y="670800"/>
            <a:ext cx="6166259" cy="44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</a:t>
            </a:r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 flipH="1" rot="10800000">
            <a:off x="3246675" y="1381825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6"/>
          <p:cNvCxnSpPr/>
          <p:nvPr/>
        </p:nvCxnSpPr>
        <p:spPr>
          <a:xfrm flipH="1" rot="10800000">
            <a:off x="3322875" y="1839025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6"/>
          <p:cNvCxnSpPr/>
          <p:nvPr/>
        </p:nvCxnSpPr>
        <p:spPr>
          <a:xfrm flipH="1" rot="10800000">
            <a:off x="4364475" y="4477900"/>
            <a:ext cx="491400" cy="5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6"/>
          <p:cNvCxnSpPr/>
          <p:nvPr/>
        </p:nvCxnSpPr>
        <p:spPr>
          <a:xfrm rot="10800000">
            <a:off x="7714525" y="224842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6"/>
          <p:cNvCxnSpPr/>
          <p:nvPr/>
        </p:nvCxnSpPr>
        <p:spPr>
          <a:xfrm rot="10800000">
            <a:off x="7714525" y="290727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user a DBA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Give the account</a:t>
            </a:r>
            <a:br>
              <a:rPr lang="en" sz="2900"/>
            </a:br>
            <a:r>
              <a:rPr lang="en" sz="2900"/>
              <a:t>all </a:t>
            </a:r>
            <a:r>
              <a:rPr lang="en" sz="2900"/>
              <a:t>privileges</a:t>
            </a:r>
            <a:br>
              <a:rPr lang="en" sz="2900"/>
            </a:br>
            <a:r>
              <a:rPr lang="en" sz="2900"/>
              <a:t>making them</a:t>
            </a:r>
            <a:br>
              <a:rPr lang="en" sz="2900"/>
            </a:br>
            <a:r>
              <a:rPr lang="en" sz="2900"/>
              <a:t>a DBA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Database</a:t>
            </a:r>
            <a:br>
              <a:rPr lang="en" sz="2900"/>
            </a:br>
            <a:r>
              <a:rPr lang="en" sz="2900"/>
              <a:t>Administrator</a:t>
            </a:r>
            <a:endParaRPr sz="29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68" y="670800"/>
            <a:ext cx="6166259" cy="447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/>
          <p:nvPr/>
        </p:nvCxnSpPr>
        <p:spPr>
          <a:xfrm rot="10800000">
            <a:off x="6131925" y="2385000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7"/>
          <p:cNvCxnSpPr/>
          <p:nvPr/>
        </p:nvCxnSpPr>
        <p:spPr>
          <a:xfrm rot="10800000">
            <a:off x="8460425" y="4468175"/>
            <a:ext cx="564600" cy="4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00"/>
              <a:t>CREATE JAVA </a:t>
            </a:r>
            <a:r>
              <a:rPr lang="en" sz="17400"/>
              <a:t>PROJECT</a:t>
            </a:r>
            <a:endParaRPr sz="25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 a New Java Project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158875" y="670925"/>
            <a:ext cx="54357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100"/>
              <a:t>Let's create a Java application that can connect to the database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Using IntelliJ, create a new Java project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We'll have to add MySQL libraries to connect to the MySQL database server</a:t>
            </a:r>
            <a:endParaRPr sz="3100"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5759771" y="670800"/>
            <a:ext cx="3347005" cy="447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9"/>
          <p:cNvCxnSpPr/>
          <p:nvPr/>
        </p:nvCxnSpPr>
        <p:spPr>
          <a:xfrm rot="10800000">
            <a:off x="6745875" y="28359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Java Project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652" y="1854600"/>
            <a:ext cx="3430224" cy="3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880976"/>
            <a:ext cx="3430224" cy="321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450" y="1896475"/>
            <a:ext cx="3344225" cy="3132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0"/>
          <p:cNvCxnSpPr/>
          <p:nvPr/>
        </p:nvCxnSpPr>
        <p:spPr>
          <a:xfrm rot="10800000">
            <a:off x="666550" y="231335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0"/>
          <p:cNvCxnSpPr/>
          <p:nvPr/>
        </p:nvCxnSpPr>
        <p:spPr>
          <a:xfrm rot="10800000">
            <a:off x="2882450" y="45626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5795875" y="447475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0"/>
          <p:cNvCxnSpPr/>
          <p:nvPr/>
        </p:nvCxnSpPr>
        <p:spPr>
          <a:xfrm rot="10800000">
            <a:off x="7280588" y="235112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0"/>
          <p:cNvCxnSpPr/>
          <p:nvPr/>
        </p:nvCxnSpPr>
        <p:spPr>
          <a:xfrm rot="10800000">
            <a:off x="8485438" y="45626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158875" y="670925"/>
            <a:ext cx="89850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Accept the defaults for the new Java project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CONFIGURING </a:t>
            </a:r>
            <a:r>
              <a:rPr lang="en" sz="20000"/>
              <a:t>JDBC</a:t>
            </a:r>
            <a:endParaRPr sz="2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CREATING</a:t>
            </a:r>
            <a:endParaRPr sz="1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A DATABASE</a:t>
            </a:r>
            <a:endParaRPr sz="1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mysql-connector-java Library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158875" y="670925"/>
            <a:ext cx="32721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Let's add </a:t>
            </a:r>
            <a:r>
              <a:rPr b="1" i="1" lang="en" sz="2700" u="sng"/>
              <a:t>MySQL</a:t>
            </a:r>
            <a:r>
              <a:rPr lang="en" sz="2700"/>
              <a:t> </a:t>
            </a:r>
            <a:r>
              <a:rPr b="1" i="1" lang="en" sz="2700" u="sng"/>
              <a:t>connector</a:t>
            </a:r>
            <a:r>
              <a:rPr lang="en" sz="2700"/>
              <a:t> library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From </a:t>
            </a:r>
            <a:r>
              <a:rPr b="1" i="1" lang="en" sz="2700" u="sng"/>
              <a:t>File</a:t>
            </a:r>
            <a:r>
              <a:rPr lang="en" sz="2700"/>
              <a:t> menu, select </a:t>
            </a:r>
            <a:r>
              <a:rPr b="1" i="1" lang="en" sz="2700" u="sng"/>
              <a:t>Project Structure...</a:t>
            </a:r>
            <a:endParaRPr b="1" i="1" sz="2700" u="sng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Then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b="1" i="1" lang="en" sz="2700" u="sng"/>
              <a:t>Libraries</a:t>
            </a:r>
            <a:endParaRPr b="1" i="1" sz="2700" u="sng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b="1" i="1" lang="en" sz="2700" u="sng"/>
              <a:t>PLUS</a:t>
            </a:r>
            <a:endParaRPr b="1" i="1" sz="2700" u="sng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b="1" i="1" lang="en" sz="2700" u="sng"/>
              <a:t>From Maven</a:t>
            </a:r>
            <a:endParaRPr b="1" i="1" sz="2700" u="sng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224" y="757844"/>
            <a:ext cx="2546227" cy="44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325" y="757844"/>
            <a:ext cx="3621727" cy="447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2"/>
          <p:cNvCxnSpPr/>
          <p:nvPr/>
        </p:nvCxnSpPr>
        <p:spPr>
          <a:xfrm rot="10800000">
            <a:off x="4770200" y="1832344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2"/>
          <p:cNvCxnSpPr/>
          <p:nvPr/>
        </p:nvCxnSpPr>
        <p:spPr>
          <a:xfrm flipH="1" rot="10800000">
            <a:off x="5744800" y="1729344"/>
            <a:ext cx="491400" cy="453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2"/>
          <p:cNvCxnSpPr/>
          <p:nvPr/>
        </p:nvCxnSpPr>
        <p:spPr>
          <a:xfrm flipH="1">
            <a:off x="6480125" y="822969"/>
            <a:ext cx="499200" cy="282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830" y="1063189"/>
            <a:ext cx="1433775" cy="9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/>
          <p:nvPr/>
        </p:nvCxnSpPr>
        <p:spPr>
          <a:xfrm rot="10800000">
            <a:off x="7346675" y="1572444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MySQL's Java connector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406" y="1661526"/>
            <a:ext cx="8153193" cy="432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087" y="2669880"/>
            <a:ext cx="4755149" cy="259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3"/>
          <p:cNvCxnSpPr/>
          <p:nvPr/>
        </p:nvCxnSpPr>
        <p:spPr>
          <a:xfrm rot="10800000">
            <a:off x="5608588" y="35598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158875" y="670925"/>
            <a:ext cx="89850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Type the following and click on the search button:</a:t>
            </a:r>
            <a:endParaRPr sz="3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mysql-connector-java</a:t>
            </a:r>
            <a:endParaRPr sz="3400"/>
          </a:p>
        </p:txBody>
      </p:sp>
      <p:cxnSp>
        <p:nvCxnSpPr>
          <p:cNvPr id="226" name="Google Shape;226;p33"/>
          <p:cNvCxnSpPr/>
          <p:nvPr/>
        </p:nvCxnSpPr>
        <p:spPr>
          <a:xfrm rot="10800000">
            <a:off x="7221963" y="28713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3"/>
          <p:cNvCxnSpPr/>
          <p:nvPr/>
        </p:nvCxnSpPr>
        <p:spPr>
          <a:xfrm flipH="1">
            <a:off x="8434575" y="4138525"/>
            <a:ext cx="451800" cy="507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library to project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158875" y="670925"/>
            <a:ext cx="8985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Add library to current project</a:t>
            </a:r>
            <a:endParaRPr sz="3500"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75" y="1356725"/>
            <a:ext cx="7050302" cy="41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300" y="2193673"/>
            <a:ext cx="6202826" cy="238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4"/>
          <p:cNvCxnSpPr/>
          <p:nvPr/>
        </p:nvCxnSpPr>
        <p:spPr>
          <a:xfrm rot="10800000">
            <a:off x="6766538" y="472565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/>
          <p:nvPr/>
        </p:nvCxnSpPr>
        <p:spPr>
          <a:xfrm rot="10800000">
            <a:off x="7821613" y="373155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MySQL in Maven Repository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158875" y="670925"/>
            <a:ext cx="36366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Maven is a repository of libraries we can search and download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Search for </a:t>
            </a:r>
            <a:r>
              <a:rPr b="1" i="1" lang="en" sz="2600" u="sng"/>
              <a:t>mysql-connector-java</a:t>
            </a:r>
            <a:endParaRPr b="1" i="1" sz="2600" u="sng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Select the latest version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Click on </a:t>
            </a:r>
            <a:r>
              <a:rPr b="1" i="1" lang="en" sz="2600" u="sng"/>
              <a:t>OK</a:t>
            </a:r>
            <a:r>
              <a:rPr lang="en" sz="2600"/>
              <a:t> to download to your local </a:t>
            </a:r>
            <a:r>
              <a:rPr b="1" i="1" lang="en" sz="2600" u="sng"/>
              <a:t>lib</a:t>
            </a:r>
            <a:r>
              <a:rPr lang="en" sz="2600"/>
              <a:t> directory</a:t>
            </a:r>
            <a:endParaRPr sz="2600"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25" y="436650"/>
            <a:ext cx="6183376" cy="34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689" y="1317336"/>
            <a:ext cx="3755382" cy="167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795" y="3218925"/>
            <a:ext cx="6048075" cy="337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5"/>
          <p:cNvCxnSpPr/>
          <p:nvPr/>
        </p:nvCxnSpPr>
        <p:spPr>
          <a:xfrm rot="10800000">
            <a:off x="6279875" y="12568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5"/>
          <p:cNvCxnSpPr/>
          <p:nvPr/>
        </p:nvCxnSpPr>
        <p:spPr>
          <a:xfrm rot="10800000">
            <a:off x="7651475" y="13330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5"/>
          <p:cNvCxnSpPr/>
          <p:nvPr/>
        </p:nvCxnSpPr>
        <p:spPr>
          <a:xfrm rot="10800000">
            <a:off x="6051275" y="19426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/>
          <p:nvPr/>
        </p:nvCxnSpPr>
        <p:spPr>
          <a:xfrm rot="10800000">
            <a:off x="8565875" y="29332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/>
          <p:nvPr/>
        </p:nvCxnSpPr>
        <p:spPr>
          <a:xfrm rot="10800000">
            <a:off x="8565875" y="45334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00"/>
              <a:t>QUERY DB</a:t>
            </a:r>
            <a:br>
              <a:rPr lang="en" sz="11200"/>
            </a:br>
            <a:r>
              <a:rPr lang="en" sz="11200"/>
              <a:t>WITH JDBC</a:t>
            </a:r>
            <a:endParaRPr sz="2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Package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601" y="609592"/>
            <a:ext cx="2473088" cy="446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158875" y="683175"/>
            <a:ext cx="3734700" cy="4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Find the main class </a:t>
            </a:r>
            <a:r>
              <a:rPr b="1" i="1" lang="en" sz="2700" u="sng"/>
              <a:t>DemoApplication</a:t>
            </a:r>
            <a:r>
              <a:rPr lang="en" sz="2700"/>
              <a:t> under </a:t>
            </a:r>
            <a:r>
              <a:rPr b="1" i="1" lang="en" sz="2700"/>
              <a:t>src/main/java</a:t>
            </a:r>
            <a:endParaRPr b="1" i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Do your work under the same package as the main class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Let's create a package to experiment with JDBC</a:t>
            </a:r>
            <a:endParaRPr sz="2700"/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54881" l="0" r="0" t="0"/>
          <a:stretch/>
        </p:blipFill>
        <p:spPr>
          <a:xfrm>
            <a:off x="5978702" y="807834"/>
            <a:ext cx="2810791" cy="246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825" y="302985"/>
            <a:ext cx="1915775" cy="46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025" y="3269082"/>
            <a:ext cx="3700774" cy="171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7"/>
          <p:cNvCxnSpPr/>
          <p:nvPr/>
        </p:nvCxnSpPr>
        <p:spPr>
          <a:xfrm flipH="1" rot="10800000">
            <a:off x="4540250" y="3168775"/>
            <a:ext cx="522000" cy="539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7"/>
          <p:cNvCxnSpPr/>
          <p:nvPr/>
        </p:nvCxnSpPr>
        <p:spPr>
          <a:xfrm rot="10800000">
            <a:off x="5978700" y="26478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7"/>
          <p:cNvCxnSpPr/>
          <p:nvPr/>
        </p:nvCxnSpPr>
        <p:spPr>
          <a:xfrm rot="10800000">
            <a:off x="6763325" y="10038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7"/>
          <p:cNvCxnSpPr/>
          <p:nvPr/>
        </p:nvCxnSpPr>
        <p:spPr>
          <a:xfrm rot="10800000">
            <a:off x="8264950" y="104832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7"/>
          <p:cNvCxnSpPr/>
          <p:nvPr/>
        </p:nvCxnSpPr>
        <p:spPr>
          <a:xfrm rot="10800000">
            <a:off x="6606013" y="40456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7"/>
          <p:cNvCxnSpPr/>
          <p:nvPr/>
        </p:nvCxnSpPr>
        <p:spPr>
          <a:xfrm rot="10800000">
            <a:off x="8061388" y="434457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DAO Class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158875" y="670925"/>
            <a:ext cx="43746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i="1" lang="en" sz="2800" u="sng"/>
              <a:t>DAOs</a:t>
            </a:r>
            <a:r>
              <a:rPr lang="en" sz="2800"/>
              <a:t> (Data Access Objects) is a design pattern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Encourages encapsulating accessing data from specific classes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Common to create a DAO per table, e.g., </a:t>
            </a:r>
            <a:r>
              <a:rPr b="1" i="1" lang="en" sz="2800" u="sng"/>
              <a:t>CourseDao</a:t>
            </a:r>
            <a:endParaRPr b="1" i="1" sz="2800" u="sng"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670925"/>
            <a:ext cx="2266525" cy="2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 rotWithShape="1">
          <a:blip r:embed="rId4">
            <a:alphaModFix/>
          </a:blip>
          <a:srcRect b="54881" l="0" r="0" t="0"/>
          <a:stretch/>
        </p:blipFill>
        <p:spPr>
          <a:xfrm>
            <a:off x="5894800" y="2318905"/>
            <a:ext cx="3296126" cy="28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100" y="0"/>
            <a:ext cx="21225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575" y="3360675"/>
            <a:ext cx="2744501" cy="1369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8"/>
          <p:cNvCxnSpPr/>
          <p:nvPr/>
        </p:nvCxnSpPr>
        <p:spPr>
          <a:xfrm rot="10800000">
            <a:off x="6027238" y="257175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8"/>
          <p:cNvCxnSpPr/>
          <p:nvPr/>
        </p:nvCxnSpPr>
        <p:spPr>
          <a:xfrm rot="10800000">
            <a:off x="6781013" y="2531400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8"/>
          <p:cNvCxnSpPr/>
          <p:nvPr/>
        </p:nvCxnSpPr>
        <p:spPr>
          <a:xfrm rot="10800000">
            <a:off x="8406038" y="23202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8"/>
          <p:cNvCxnSpPr/>
          <p:nvPr/>
        </p:nvCxnSpPr>
        <p:spPr>
          <a:xfrm rot="10800000">
            <a:off x="5320263" y="3722825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Let's implement the DAO in a main Java class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package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com.example.db.jdbc;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java.sql.*;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CourseDao {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public static void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main(String[] args) {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900"/>
          </a:p>
        </p:txBody>
      </p:sp>
      <p:sp>
        <p:nvSpPr>
          <p:cNvPr id="292" name="Google Shape;292;p3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CourseDao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Declare configuration strings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</a:rPr>
              <a:t>CourseDao {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D966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D966"/>
                </a:highlight>
              </a:rPr>
              <a:t>JDBC_DRIVER 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D966"/>
                </a:highlight>
              </a:rPr>
              <a:t>"com.mysql.cj.jdbc.Driver"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2CC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F2CC"/>
                </a:highlight>
              </a:rPr>
              <a:t>HOST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"localhost:3306"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2CC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F2CC"/>
                </a:highlight>
              </a:rPr>
              <a:t>SCHEMA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"db_design"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2CC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F2CC"/>
                </a:highlight>
              </a:rPr>
              <a:t>CONFIG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"serverTimezone=UTC"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D966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D966"/>
                </a:highlight>
              </a:rPr>
              <a:t>DB_URL 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= </a:t>
            </a:r>
            <a:endParaRPr sz="23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8000"/>
                </a:solidFill>
                <a:highlight>
                  <a:srgbClr val="FFD966"/>
                </a:highlight>
              </a:rPr>
              <a:t>          "jdbc:mysql://"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+</a:t>
            </a:r>
            <a:r>
              <a:rPr b="1" i="1" lang="en" sz="2300">
                <a:solidFill>
                  <a:srgbClr val="660E7A"/>
                </a:solidFill>
                <a:highlight>
                  <a:srgbClr val="FFD966"/>
                </a:highlight>
              </a:rPr>
              <a:t>HOST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+</a:t>
            </a:r>
            <a:r>
              <a:rPr b="1" lang="en" sz="2300">
                <a:solidFill>
                  <a:srgbClr val="008000"/>
                </a:solidFill>
                <a:highlight>
                  <a:srgbClr val="FFD966"/>
                </a:highlight>
              </a:rPr>
              <a:t>"/"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+</a:t>
            </a:r>
            <a:r>
              <a:rPr b="1" i="1" lang="en" sz="2300">
                <a:solidFill>
                  <a:srgbClr val="660E7A"/>
                </a:solidFill>
                <a:highlight>
                  <a:srgbClr val="FFD966"/>
                </a:highlight>
              </a:rPr>
              <a:t>SCHEMA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+</a:t>
            </a:r>
            <a:r>
              <a:rPr b="1" lang="en" sz="2300">
                <a:solidFill>
                  <a:srgbClr val="008000"/>
                </a:solidFill>
                <a:highlight>
                  <a:srgbClr val="FFD966"/>
                </a:highlight>
              </a:rPr>
              <a:t>"?"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+</a:t>
            </a:r>
            <a:r>
              <a:rPr b="1" i="1" lang="en" sz="2300">
                <a:solidFill>
                  <a:srgbClr val="660E7A"/>
                </a:solidFill>
                <a:highlight>
                  <a:srgbClr val="FFD966"/>
                </a:highlight>
              </a:rPr>
              <a:t>CONFIG</a:t>
            </a:r>
            <a:r>
              <a:rPr lang="en" sz="2300">
                <a:solidFill>
                  <a:schemeClr val="dk1"/>
                </a:solidFill>
                <a:highlight>
                  <a:srgbClr val="FFD966"/>
                </a:highlight>
              </a:rPr>
              <a:t>;</a:t>
            </a:r>
            <a:endParaRPr b="1" sz="2300">
              <a:solidFill>
                <a:srgbClr val="000080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2CC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F2CC"/>
                </a:highlight>
              </a:rPr>
              <a:t>USER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"dbDesign"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80"/>
                </a:solidFill>
                <a:highlight>
                  <a:srgbClr val="FFF2CC"/>
                </a:highlight>
              </a:rPr>
              <a:t>static final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String </a:t>
            </a:r>
            <a:r>
              <a:rPr b="1" i="1" lang="en" sz="2300">
                <a:solidFill>
                  <a:srgbClr val="660E7A"/>
                </a:solidFill>
                <a:highlight>
                  <a:srgbClr val="FFF2CC"/>
                </a:highlight>
              </a:rPr>
              <a:t>PASS 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= 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dbDesign</a:t>
            </a:r>
            <a:r>
              <a:rPr b="1" lang="en" sz="2300">
                <a:solidFill>
                  <a:srgbClr val="008000"/>
                </a:solidFill>
                <a:highlight>
                  <a:srgbClr val="FFF2CC"/>
                </a:highlight>
              </a:rPr>
              <a:t>"</a:t>
            </a:r>
            <a:r>
              <a:rPr lang="en" sz="23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3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98" name="Google Shape;298;p4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Strings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JDBC </a:t>
            </a:r>
            <a:r>
              <a:rPr b="1" i="1" lang="en" sz="3000" u="sng"/>
              <a:t>Connection</a:t>
            </a:r>
            <a:r>
              <a:rPr lang="en" sz="3000"/>
              <a:t> objects represent live network connections to the database server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i="1" lang="en" sz="3000" u="sng"/>
              <a:t>Statement</a:t>
            </a:r>
            <a:r>
              <a:rPr lang="en" sz="3000"/>
              <a:t> objects represent SQL statements</a:t>
            </a:r>
            <a:endParaRPr sz="30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80"/>
                </a:solidFill>
                <a:highlight>
                  <a:srgbClr val="FFFFFF"/>
                </a:highlight>
              </a:rPr>
              <a:t>public static void 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main(String[] args) {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2CC"/>
                </a:highlight>
              </a:rPr>
              <a:t>   Connection connection = </a:t>
            </a:r>
            <a:r>
              <a:rPr b="1" lang="en" sz="3000">
                <a:solidFill>
                  <a:srgbClr val="000080"/>
                </a:solidFill>
                <a:highlight>
                  <a:srgbClr val="FFF2CC"/>
                </a:highlight>
              </a:rPr>
              <a:t>null</a:t>
            </a:r>
            <a:r>
              <a:rPr lang="en" sz="30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30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2CC"/>
                </a:highlight>
              </a:rPr>
              <a:t>   Statement statement = </a:t>
            </a:r>
            <a:r>
              <a:rPr b="1" lang="en" sz="3000">
                <a:solidFill>
                  <a:srgbClr val="000080"/>
                </a:solidFill>
                <a:highlight>
                  <a:srgbClr val="FFF2CC"/>
                </a:highlight>
              </a:rPr>
              <a:t>null</a:t>
            </a:r>
            <a:r>
              <a:rPr lang="en" sz="30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30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   ...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3000"/>
          </a:p>
        </p:txBody>
      </p:sp>
      <p:sp>
        <p:nvSpPr>
          <p:cNvPr id="304" name="Google Shape;304;p4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Declare JDBC Variables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Environment</a:t>
            </a:r>
            <a:endParaRPr/>
          </a:p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SzPts val="4300"/>
              <a:buChar char="●"/>
            </a:pPr>
            <a:r>
              <a:rPr lang="en" sz="4300"/>
              <a:t>These slides assume you have the following tools installed</a:t>
            </a:r>
            <a:endParaRPr sz="43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3"/>
              </a:rPr>
              <a:t>MySQL Community Server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4"/>
              </a:rPr>
              <a:t>MySQL Workbench</a:t>
            </a:r>
            <a:endParaRPr sz="3900"/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lang="en" sz="3900" u="sng">
                <a:solidFill>
                  <a:schemeClr val="hlink"/>
                </a:solidFill>
                <a:hlinkClick r:id="rId5"/>
              </a:rPr>
              <a:t>IntelliJ Ultimate</a:t>
            </a:r>
            <a:endParaRPr sz="3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Load JDBC drivers at run time searching the CLASSPATH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>
                <a:solidFill>
                  <a:schemeClr val="dk1"/>
                </a:solidFill>
              </a:rPr>
              <a:t>MySQL Connector adds a driver class in the CLASSPATH</a:t>
            </a:r>
            <a:endParaRPr sz="31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   Class.</a:t>
            </a:r>
            <a:r>
              <a:rPr i="1" lang="en" sz="3100">
                <a:solidFill>
                  <a:schemeClr val="dk1"/>
                </a:solidFill>
                <a:highlight>
                  <a:srgbClr val="FFFFFF"/>
                </a:highlight>
              </a:rPr>
              <a:t>forName</a:t>
            </a: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en" sz="3100">
                <a:solidFill>
                  <a:srgbClr val="660E7A"/>
                </a:solidFill>
                <a:highlight>
                  <a:srgbClr val="FFFFFF"/>
                </a:highlight>
              </a:rPr>
              <a:t>JDBC_DRIVER</a:t>
            </a: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   ...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} </a:t>
            </a:r>
            <a:r>
              <a:rPr b="1" lang="en" sz="3100">
                <a:solidFill>
                  <a:srgbClr val="000080"/>
                </a:solidFill>
                <a:highlight>
                  <a:srgbClr val="FFFFFF"/>
                </a:highlight>
              </a:rPr>
              <a:t>catch </a:t>
            </a: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(ClassNotFoundException) {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   e.printStackTrace();</a:t>
            </a:r>
            <a:endParaRPr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3100"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a JDBC Driver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Database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Loaded driver is dynamically linked to DriverManager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manager to connect to the database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Class.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forName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en" sz="2400">
                <a:solidFill>
                  <a:srgbClr val="660E7A"/>
                </a:solidFill>
                <a:highlight>
                  <a:srgbClr val="FFFFFF"/>
                </a:highlight>
              </a:rPr>
              <a:t>JDBC_DRIVER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   connection = </a:t>
            </a:r>
            <a:endParaRPr sz="2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DriverManager.</a:t>
            </a:r>
            <a:r>
              <a:rPr i="1" lang="en" sz="2400">
                <a:solidFill>
                  <a:schemeClr val="dk1"/>
                </a:solidFill>
                <a:highlight>
                  <a:srgbClr val="FFF2CC"/>
                </a:highlight>
              </a:rPr>
              <a:t>getConnection</a:t>
            </a: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(</a:t>
            </a:r>
            <a:r>
              <a:rPr b="1" i="1" lang="en" sz="2400">
                <a:solidFill>
                  <a:srgbClr val="660E7A"/>
                </a:solidFill>
                <a:highlight>
                  <a:srgbClr val="FFF2CC"/>
                </a:highlight>
              </a:rPr>
              <a:t>DB_URL</a:t>
            </a: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,</a:t>
            </a:r>
            <a:r>
              <a:rPr b="1" i="1" lang="en" sz="2400">
                <a:solidFill>
                  <a:srgbClr val="660E7A"/>
                </a:solidFill>
                <a:highlight>
                  <a:srgbClr val="FFF2CC"/>
                </a:highlight>
              </a:rPr>
              <a:t>USER</a:t>
            </a: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,</a:t>
            </a:r>
            <a:r>
              <a:rPr b="1" i="1" lang="en" sz="2400">
                <a:solidFill>
                  <a:srgbClr val="660E7A"/>
                </a:solidFill>
                <a:highlight>
                  <a:srgbClr val="FFF2CC"/>
                </a:highlight>
              </a:rPr>
              <a:t>PASS</a:t>
            </a:r>
            <a:r>
              <a:rPr lang="en" sz="2400">
                <a:solidFill>
                  <a:schemeClr val="dk1"/>
                </a:solidFill>
                <a:highlight>
                  <a:srgbClr val="FFF2CC"/>
                </a:highlight>
              </a:rPr>
              <a:t>);</a:t>
            </a:r>
            <a:endParaRPr sz="2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...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} </a:t>
            </a:r>
            <a:r>
              <a:rPr b="1" lang="en" sz="2400">
                <a:solidFill>
                  <a:srgbClr val="000080"/>
                </a:solidFill>
                <a:highlight>
                  <a:srgbClr val="FFFFFF"/>
                </a:highlight>
              </a:rPr>
              <a:t>catch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(ClassNotFoundException) {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e.printStackTrace();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Create Statement from the Connection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Class.</a:t>
            </a:r>
            <a:r>
              <a:rPr i="1" lang="en" sz="2600">
                <a:solidFill>
                  <a:schemeClr val="dk1"/>
                </a:solidFill>
                <a:highlight>
                  <a:srgbClr val="FFFFFF"/>
                </a:highlight>
              </a:rPr>
              <a:t>forName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en" sz="2600">
                <a:solidFill>
                  <a:srgbClr val="660E7A"/>
                </a:solidFill>
                <a:highlight>
                  <a:srgbClr val="FFFFFF"/>
                </a:highlight>
              </a:rPr>
              <a:t>JDBC_DRIVER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connection = ...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String </a:t>
            </a:r>
            <a:r>
              <a:rPr lang="en" sz="2600">
                <a:solidFill>
                  <a:schemeClr val="dk1"/>
                </a:solidFill>
                <a:highlight>
                  <a:srgbClr val="FFD966"/>
                </a:highlight>
              </a:rPr>
              <a:t>query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= </a:t>
            </a:r>
            <a:r>
              <a:rPr b="1" lang="en" sz="2600">
                <a:solidFill>
                  <a:srgbClr val="008000"/>
                </a:solidFill>
                <a:highlight>
                  <a:srgbClr val="FFD966"/>
                </a:highlight>
              </a:rPr>
              <a:t>"SELECT </a:t>
            </a:r>
            <a:r>
              <a:rPr i="1" lang="en" sz="2600">
                <a:solidFill>
                  <a:srgbClr val="008000"/>
                </a:solidFill>
                <a:highlight>
                  <a:srgbClr val="FFD966"/>
                </a:highlight>
              </a:rPr>
              <a:t>*</a:t>
            </a:r>
            <a:r>
              <a:rPr b="1" lang="en" sz="2600">
                <a:solidFill>
                  <a:srgbClr val="008000"/>
                </a:solidFill>
                <a:highlight>
                  <a:srgbClr val="FFD966"/>
                </a:highlight>
              </a:rPr>
              <a:t> FROM courses;"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;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statement = connection.createStatement();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ResultSet resultSet =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  statement.executeQuery(</a:t>
            </a:r>
            <a:r>
              <a:rPr lang="en" sz="2600">
                <a:solidFill>
                  <a:schemeClr val="dk1"/>
                </a:solidFill>
                <a:highlight>
                  <a:srgbClr val="FFD966"/>
                </a:highlight>
              </a:rPr>
              <a:t>query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);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…</a:t>
            </a:r>
            <a:b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} </a:t>
            </a: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catch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(ClassNotFoundException | 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SQLException e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) { ...</a:t>
            </a:r>
            <a:endParaRPr sz="2600"/>
          </a:p>
        </p:txBody>
      </p:sp>
      <p:sp>
        <p:nvSpPr>
          <p:cNvPr id="322" name="Google Shape;322;p4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Statements Represent SQL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Statement's</a:t>
            </a:r>
            <a:r>
              <a:rPr lang="en" sz="2700"/>
              <a:t> </a:t>
            </a:r>
            <a:r>
              <a:rPr b="1" i="1" lang="en" sz="2700" u="sng"/>
              <a:t>executeQuery()</a:t>
            </a:r>
            <a:r>
              <a:rPr lang="en" sz="2700"/>
              <a:t> sends command to database and returns collection of records as a </a:t>
            </a:r>
            <a:r>
              <a:rPr b="1" i="1" lang="en" sz="2700" u="sng"/>
              <a:t>ResultSet</a:t>
            </a:r>
            <a:endParaRPr b="1" i="1" sz="2700" u="sng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Iterate over records with </a:t>
            </a:r>
            <a:r>
              <a:rPr b="1" i="1" lang="en" sz="2700" u="sng"/>
              <a:t>ResultSet.next()</a:t>
            </a:r>
            <a:endParaRPr b="1" i="1" sz="27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ResultSet resultSet =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statement.executeQuery(</a:t>
            </a:r>
            <a:r>
              <a:rPr b="1" lang="en" sz="2600">
                <a:solidFill>
                  <a:srgbClr val="008000"/>
                </a:solidFill>
                <a:highlight>
                  <a:srgbClr val="FFFFFF"/>
                </a:highlight>
              </a:rPr>
              <a:t>"SELECT </a:t>
            </a:r>
            <a:r>
              <a:rPr i="1" lang="en" sz="2600">
                <a:solidFill>
                  <a:srgbClr val="008000"/>
                </a:solidFill>
                <a:highlight>
                  <a:srgbClr val="FFFFFF"/>
                </a:highlight>
              </a:rPr>
              <a:t>*</a:t>
            </a:r>
            <a:r>
              <a:rPr b="1" lang="en" sz="2600">
                <a:solidFill>
                  <a:srgbClr val="008000"/>
                </a:solidFill>
                <a:highlight>
                  <a:srgbClr val="FFFFFF"/>
                </a:highlight>
              </a:rPr>
              <a:t> FROM courses;"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80"/>
                </a:solidFill>
                <a:highlight>
                  <a:srgbClr val="FFF2CC"/>
                </a:highlight>
              </a:rPr>
              <a:t>while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(resultSet.next()) {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String title = resultSet.getString(</a:t>
            </a:r>
            <a:r>
              <a:rPr b="1" lang="en" sz="2600">
                <a:solidFill>
                  <a:srgbClr val="008000"/>
                </a:solidFill>
                <a:highlight>
                  <a:srgbClr val="FFF2CC"/>
                </a:highlight>
              </a:rPr>
              <a:t>"title"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);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   System.</a:t>
            </a:r>
            <a:r>
              <a:rPr b="1" i="1" lang="en" sz="2600">
                <a:solidFill>
                  <a:srgbClr val="660E7A"/>
                </a:solidFill>
                <a:highlight>
                  <a:srgbClr val="FFF2CC"/>
                </a:highlight>
              </a:rPr>
              <a:t>out</a:t>
            </a: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.println(title);</a:t>
            </a:r>
            <a:endParaRPr sz="2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2CC"/>
                </a:highlight>
              </a:rPr>
              <a:t>}</a:t>
            </a:r>
            <a:endParaRPr sz="2600">
              <a:highlight>
                <a:srgbClr val="FFF2CC"/>
              </a:highlight>
            </a:endParaRPr>
          </a:p>
        </p:txBody>
      </p:sp>
      <p:sp>
        <p:nvSpPr>
          <p:cNvPr id="328" name="Google Shape;328;p4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Iterate Over Records with ResulSet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00"/>
              <a:t>MODELS</a:t>
            </a:r>
            <a:endParaRPr sz="20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Our goal is to map records in the database to object instances in a program</a:t>
            </a:r>
            <a:endParaRPr sz="3800"/>
          </a:p>
          <a:p>
            <a:pPr indent="-469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Models can represent records in database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80"/>
                </a:solidFill>
                <a:highlight>
                  <a:srgbClr val="FFFFFF"/>
                </a:highlight>
              </a:rPr>
              <a:t>package 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com.example.db.jdbc.models;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Course {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3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Integer </a:t>
            </a:r>
            <a:r>
              <a:rPr b="1" lang="en" sz="3800">
                <a:solidFill>
                  <a:srgbClr val="660E7A"/>
                </a:solidFill>
                <a:highlight>
                  <a:srgbClr val="FFFFFF"/>
                </a:highlight>
              </a:rPr>
              <a:t>id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38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String </a:t>
            </a:r>
            <a:r>
              <a:rPr b="1" lang="en" sz="3800">
                <a:solidFill>
                  <a:srgbClr val="660E7A"/>
                </a:solidFill>
                <a:highlight>
                  <a:srgbClr val="FFFFFF"/>
                </a:highlight>
              </a:rPr>
              <a:t>title</a:t>
            </a:r>
            <a:r>
              <a:rPr lang="en" sz="3800">
                <a:solidFill>
                  <a:schemeClr val="dk1"/>
                </a:solidFill>
                <a:highlight>
                  <a:srgbClr val="FFFFFF"/>
                </a:highlight>
              </a:rPr>
              <a:t>;	}</a:t>
            </a:r>
            <a:endParaRPr sz="3800"/>
          </a:p>
        </p:txBody>
      </p:sp>
      <p:sp>
        <p:nvSpPr>
          <p:cNvPr id="340" name="Google Shape;340;p47"/>
          <p:cNvSpPr/>
          <p:nvPr/>
        </p:nvSpPr>
        <p:spPr>
          <a:xfrm>
            <a:off x="5151450" y="3492500"/>
            <a:ext cx="3468600" cy="13257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Oswald"/>
                <a:ea typeface="Oswald"/>
                <a:cs typeface="Oswald"/>
                <a:sym typeface="Oswald"/>
              </a:rPr>
              <a:t>Match object schema to relational schema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Setters and Getters</a:t>
            </a:r>
            <a:endParaRPr/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package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com.example.db.jdbc.models;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Course {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Integer </a:t>
            </a:r>
            <a:r>
              <a:rPr b="1" lang="en" sz="2900">
                <a:solidFill>
                  <a:srgbClr val="660E7A"/>
                </a:solidFill>
                <a:highlight>
                  <a:srgbClr val="FFFFFF"/>
                </a:highlight>
              </a:rPr>
              <a:t>id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private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String </a:t>
            </a:r>
            <a:r>
              <a:rPr b="1" lang="en" sz="2900">
                <a:solidFill>
                  <a:srgbClr val="660E7A"/>
                </a:solidFill>
                <a:highlight>
                  <a:srgbClr val="FFFFFF"/>
                </a:highlight>
              </a:rPr>
              <a:t>title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public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Integer getId() {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return </a:t>
            </a:r>
            <a:r>
              <a:rPr b="1" lang="en" sz="2900">
                <a:solidFill>
                  <a:srgbClr val="660E7A"/>
                </a:solidFill>
                <a:highlight>
                  <a:srgbClr val="FFF2CC"/>
                </a:highlight>
              </a:rPr>
              <a:t>id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; }</a:t>
            </a:r>
            <a:endParaRPr sz="29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public void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setId(Integer id) {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this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.</a:t>
            </a:r>
            <a:r>
              <a:rPr b="1" lang="en" sz="2900">
                <a:solidFill>
                  <a:srgbClr val="660E7A"/>
                </a:solidFill>
                <a:highlight>
                  <a:srgbClr val="FFF2CC"/>
                </a:highlight>
              </a:rPr>
              <a:t>id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= id; }</a:t>
            </a:r>
            <a:endParaRPr sz="29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public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String getTitle() {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return </a:t>
            </a:r>
            <a:r>
              <a:rPr b="1" lang="en" sz="2900">
                <a:solidFill>
                  <a:srgbClr val="660E7A"/>
                </a:solidFill>
                <a:highlight>
                  <a:srgbClr val="FFF2CC"/>
                </a:highlight>
              </a:rPr>
              <a:t>title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; }</a:t>
            </a:r>
            <a:endParaRPr sz="29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public void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setTitle(String title) {  </a:t>
            </a:r>
            <a:r>
              <a:rPr b="1" lang="en" sz="2900">
                <a:solidFill>
                  <a:srgbClr val="000080"/>
                </a:solidFill>
                <a:highlight>
                  <a:srgbClr val="FFF2CC"/>
                </a:highlight>
              </a:rPr>
              <a:t>this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.</a:t>
            </a:r>
            <a:r>
              <a:rPr b="1" lang="en" sz="2900">
                <a:solidFill>
                  <a:srgbClr val="660E7A"/>
                </a:solidFill>
                <a:highlight>
                  <a:srgbClr val="FFF2CC"/>
                </a:highlight>
              </a:rPr>
              <a:t>title </a:t>
            </a:r>
            <a:r>
              <a:rPr lang="en" sz="2900">
                <a:solidFill>
                  <a:schemeClr val="dk1"/>
                </a:solidFill>
                <a:highlight>
                  <a:srgbClr val="FFF2CC"/>
                </a:highlight>
              </a:rPr>
              <a:t>= title; }</a:t>
            </a:r>
            <a:endParaRPr sz="29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100"/>
          </a:p>
        </p:txBody>
      </p:sp>
      <p:sp>
        <p:nvSpPr>
          <p:cNvPr id="347" name="Google Shape;347;p48"/>
          <p:cNvSpPr/>
          <p:nvPr/>
        </p:nvSpPr>
        <p:spPr>
          <a:xfrm>
            <a:off x="4001475" y="1233600"/>
            <a:ext cx="4911300" cy="10842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swald"/>
                <a:ea typeface="Oswald"/>
                <a:cs typeface="Oswald"/>
                <a:sym typeface="Oswald"/>
              </a:rPr>
              <a:t>Fields are commonly private so declare setters and getters to mutate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Setters and Getters</a:t>
            </a:r>
            <a:endParaRPr/>
          </a:p>
        </p:txBody>
      </p:sp>
      <p:sp>
        <p:nvSpPr>
          <p:cNvPr id="353" name="Google Shape;353;p49"/>
          <p:cNvSpPr txBox="1"/>
          <p:nvPr>
            <p:ph idx="1" type="body"/>
          </p:nvPr>
        </p:nvSpPr>
        <p:spPr>
          <a:xfrm>
            <a:off x="158875" y="670925"/>
            <a:ext cx="48219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Instead of writing setters and getters from scratch, IntelliJ can generate them for you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From the </a:t>
            </a:r>
            <a:r>
              <a:rPr b="1" i="1" lang="en" sz="3000"/>
              <a:t>Code</a:t>
            </a:r>
            <a:r>
              <a:rPr lang="en" sz="3000"/>
              <a:t> menu, select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Generate…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Getter and Setter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Select all fields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OK</a:t>
            </a:r>
            <a:endParaRPr sz="3000"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704" y="670800"/>
            <a:ext cx="2441572" cy="44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126" y="686344"/>
            <a:ext cx="1656424" cy="18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500" y="2193810"/>
            <a:ext cx="2375075" cy="208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9"/>
          <p:cNvCxnSpPr/>
          <p:nvPr/>
        </p:nvCxnSpPr>
        <p:spPr>
          <a:xfrm rot="10800000">
            <a:off x="5944763" y="1357088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9"/>
          <p:cNvCxnSpPr/>
          <p:nvPr/>
        </p:nvCxnSpPr>
        <p:spPr>
          <a:xfrm rot="10800000">
            <a:off x="8356163" y="1432388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9"/>
          <p:cNvCxnSpPr/>
          <p:nvPr/>
        </p:nvCxnSpPr>
        <p:spPr>
          <a:xfrm rot="10800000">
            <a:off x="7352063" y="3327213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49"/>
          <p:cNvCxnSpPr/>
          <p:nvPr/>
        </p:nvCxnSpPr>
        <p:spPr>
          <a:xfrm rot="10800000">
            <a:off x="8483638" y="3750813"/>
            <a:ext cx="460800" cy="531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</a:t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It's also a good idea to have </a:t>
            </a:r>
            <a:r>
              <a:rPr lang="en" sz="3300">
                <a:highlight>
                  <a:srgbClr val="F4CCCC"/>
                </a:highlight>
              </a:rPr>
              <a:t>all argument</a:t>
            </a:r>
            <a:r>
              <a:rPr lang="en" sz="3300"/>
              <a:t> </a:t>
            </a:r>
            <a:r>
              <a:rPr lang="en" sz="3300">
                <a:highlight>
                  <a:srgbClr val="D9EAD3"/>
                </a:highlight>
              </a:rPr>
              <a:t>constructors</a:t>
            </a:r>
            <a:endParaRPr sz="3300">
              <a:highlight>
                <a:srgbClr val="D9EAD3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lang="en" sz="2900">
                <a:solidFill>
                  <a:schemeClr val="dk1"/>
                </a:solidFill>
                <a:highlight>
                  <a:srgbClr val="D9EAD3"/>
                </a:highlight>
              </a:rPr>
              <a:t>Course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2900">
                <a:solidFill>
                  <a:schemeClr val="dk1"/>
                </a:solidFill>
                <a:highlight>
                  <a:srgbClr val="F4CCCC"/>
                </a:highlight>
              </a:rPr>
              <a:t>Integer id, String title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en" sz="2900">
                <a:solidFill>
                  <a:srgbClr val="660E7A"/>
                </a:solidFill>
                <a:highlight>
                  <a:srgbClr val="FFFFFF"/>
                </a:highlight>
              </a:rPr>
              <a:t>id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= id;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2900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en" sz="2900">
                <a:solidFill>
                  <a:srgbClr val="660E7A"/>
                </a:solidFill>
                <a:highlight>
                  <a:srgbClr val="FFFFFF"/>
                </a:highlight>
              </a:rPr>
              <a:t>title 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= title;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" sz="3300">
                <a:solidFill>
                  <a:schemeClr val="dk1"/>
                </a:solidFill>
              </a:rPr>
              <a:t>You can also generate constructors</a:t>
            </a:r>
            <a:br>
              <a:rPr lang="en" sz="3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from Code → Generate</a:t>
            </a:r>
            <a:endParaRPr sz="2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979" y="2342925"/>
            <a:ext cx="2544825" cy="2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969" y="3141150"/>
            <a:ext cx="2929401" cy="23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Constructors</a:t>
            </a:r>
            <a:endParaRPr/>
          </a:p>
        </p:txBody>
      </p:sp>
      <p:sp>
        <p:nvSpPr>
          <p:cNvPr id="374" name="Google Shape;374;p51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 Java </a:t>
            </a:r>
            <a:r>
              <a:rPr b="1" i="1" lang="en" sz="3000" u="sng"/>
              <a:t>default constructors </a:t>
            </a:r>
            <a:r>
              <a:rPr b="1" i="1" lang="en" sz="3000" u="sng">
                <a:solidFill>
                  <a:schemeClr val="dk1"/>
                </a:solidFill>
              </a:rPr>
              <a:t>(No Arguments)</a:t>
            </a:r>
            <a:r>
              <a:rPr b="1" i="1" lang="en" sz="3000">
                <a:solidFill>
                  <a:schemeClr val="dk1"/>
                </a:solidFill>
              </a:rPr>
              <a:t> </a:t>
            </a:r>
            <a:r>
              <a:rPr lang="en" sz="3000"/>
              <a:t>are defined </a:t>
            </a:r>
            <a:r>
              <a:rPr b="1" i="1" lang="en" sz="3000" u="sng"/>
              <a:t>implicitly</a:t>
            </a:r>
            <a:endParaRPr b="1" i="1" sz="3000" u="sng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i="1" lang="en" sz="3000" u="sng"/>
              <a:t>But</a:t>
            </a:r>
            <a:r>
              <a:rPr lang="en" sz="3000"/>
              <a:t> if you declare any other constructor, you must define default constructors </a:t>
            </a:r>
            <a:r>
              <a:rPr b="1" i="1" lang="en" sz="3000" u="sng"/>
              <a:t>explicitly</a:t>
            </a:r>
            <a:endParaRPr b="1" i="1" sz="3000" u="sng"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</a:rPr>
              <a:t>Course() {    }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Generate default constructors from</a:t>
            </a:r>
            <a:br>
              <a:rPr lang="en" sz="3000">
                <a:solidFill>
                  <a:schemeClr val="dk1"/>
                </a:solidFill>
              </a:rPr>
            </a:br>
            <a:r>
              <a:rPr lang="en" sz="3000">
                <a:solidFill>
                  <a:schemeClr val="dk1"/>
                </a:solidFill>
              </a:rPr>
              <a:t>Code → Generate</a:t>
            </a:r>
            <a:br>
              <a:rPr lang="en" sz="3000">
                <a:solidFill>
                  <a:schemeClr val="dk1"/>
                </a:solidFill>
              </a:rPr>
            </a:br>
            <a:r>
              <a:rPr lang="en" sz="3000">
                <a:solidFill>
                  <a:schemeClr val="dk1"/>
                </a:solidFill>
              </a:rPr>
              <a:t>→ Constructor → Select None</a:t>
            </a:r>
            <a:endParaRPr sz="3000"/>
          </a:p>
        </p:txBody>
      </p:sp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05" y="2581925"/>
            <a:ext cx="2333400" cy="26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469" y="3210550"/>
            <a:ext cx="2844099" cy="2313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1"/>
          <p:cNvCxnSpPr/>
          <p:nvPr/>
        </p:nvCxnSpPr>
        <p:spPr>
          <a:xfrm>
            <a:off x="7070025" y="4410075"/>
            <a:ext cx="459900" cy="481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1497"/>
          <a:stretch/>
        </p:blipFill>
        <p:spPr>
          <a:xfrm>
            <a:off x="1199600" y="723630"/>
            <a:ext cx="7030001" cy="31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Schema</a:t>
            </a:r>
            <a:endParaRPr/>
          </a:p>
        </p:txBody>
      </p:sp>
      <p:cxnSp>
        <p:nvCxnSpPr>
          <p:cNvPr id="71" name="Google Shape;71;p16"/>
          <p:cNvCxnSpPr/>
          <p:nvPr/>
        </p:nvCxnSpPr>
        <p:spPr>
          <a:xfrm rot="10800000">
            <a:off x="2984150" y="15636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6"/>
          <p:cNvCxnSpPr/>
          <p:nvPr/>
        </p:nvCxnSpPr>
        <p:spPr>
          <a:xfrm rot="10800000">
            <a:off x="5822125" y="234345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6"/>
          <p:cNvCxnSpPr/>
          <p:nvPr/>
        </p:nvCxnSpPr>
        <p:spPr>
          <a:xfrm rot="10800000">
            <a:off x="7240200" y="37231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6"/>
          <p:cNvSpPr/>
          <p:nvPr/>
        </p:nvSpPr>
        <p:spPr>
          <a:xfrm>
            <a:off x="1306675" y="2863050"/>
            <a:ext cx="2272200" cy="19227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If you don't already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have a schema,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create one with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Oswald"/>
                <a:ea typeface="Oswald"/>
                <a:cs typeface="Oswald"/>
                <a:sym typeface="Oswald"/>
              </a:rPr>
              <a:t>MySQL Workbench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toString()</a:t>
            </a:r>
            <a:endParaRPr/>
          </a:p>
        </p:txBody>
      </p:sp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All classes inherit the </a:t>
            </a:r>
            <a:r>
              <a:rPr b="1" i="1" lang="en" sz="3300" u="sng"/>
              <a:t>toString()</a:t>
            </a:r>
            <a:r>
              <a:rPr lang="en" sz="3300"/>
              <a:t> method to print object instances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For convenience we're going to override the </a:t>
            </a:r>
            <a:r>
              <a:rPr b="1" i="1" lang="en" sz="3300" u="sng"/>
              <a:t>toString()</a:t>
            </a:r>
            <a:r>
              <a:rPr lang="en" sz="3300"/>
              <a:t> as follows</a:t>
            </a:r>
            <a:endParaRPr sz="3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String toString() {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33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b="1" lang="en" sz="3300">
                <a:solidFill>
                  <a:srgbClr val="660E7A"/>
                </a:solidFill>
                <a:highlight>
                  <a:srgbClr val="FFFFFF"/>
                </a:highlight>
              </a:rPr>
              <a:t>id </a:t>
            </a: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+ </a:t>
            </a:r>
            <a:r>
              <a:rPr b="1" lang="en" sz="3300">
                <a:solidFill>
                  <a:srgbClr val="008000"/>
                </a:solidFill>
                <a:highlight>
                  <a:srgbClr val="FFFFFF"/>
                </a:highlight>
              </a:rPr>
              <a:t>", " </a:t>
            </a: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+ </a:t>
            </a:r>
            <a:r>
              <a:rPr b="1" lang="en" sz="3300">
                <a:solidFill>
                  <a:srgbClr val="660E7A"/>
                </a:solidFill>
                <a:highlight>
                  <a:srgbClr val="FFFFFF"/>
                </a:highlight>
              </a:rPr>
              <a:t>title</a:t>
            </a: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3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3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0"/>
              <a:t>DAO API</a:t>
            </a:r>
            <a:endParaRPr sz="17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DAO (Data Access Object) is a popular design pattern to encapsulate data access in a class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Common DAO methods implement CRUD operations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List&lt;SQLTable&gt; </a:t>
            </a:r>
            <a:r>
              <a:rPr b="1" lang="en" sz="3000"/>
              <a:t>findAll</a:t>
            </a:r>
            <a:r>
              <a:rPr lang="en" sz="3000"/>
              <a:t>&lt;SQLTable&gt;</a:t>
            </a:r>
            <a:r>
              <a:rPr lang="en" sz="3000"/>
              <a:t>()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&lt;SQLTable&gt; </a:t>
            </a:r>
            <a:r>
              <a:rPr b="1" lang="en" sz="3000"/>
              <a:t>find</a:t>
            </a:r>
            <a:r>
              <a:rPr lang="en" sz="3000"/>
              <a:t>&lt;SQLTable&gt;ById(ID)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&lt;SQLTable&gt; </a:t>
            </a:r>
            <a:r>
              <a:rPr b="1" lang="en" sz="3000"/>
              <a:t>create</a:t>
            </a:r>
            <a:r>
              <a:rPr lang="en" sz="3000"/>
              <a:t>&lt;SQLTable&gt;(Object)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&lt;Status&gt; </a:t>
            </a:r>
            <a:r>
              <a:rPr b="1" lang="en" sz="3000"/>
              <a:t>update</a:t>
            </a:r>
            <a:r>
              <a:rPr lang="en" sz="3000"/>
              <a:t>&lt;SQLTable&gt;(ID, Object)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&lt;Status&gt; </a:t>
            </a:r>
            <a:r>
              <a:rPr b="1" lang="en" sz="3000"/>
              <a:t>delete</a:t>
            </a:r>
            <a:r>
              <a:rPr lang="en" sz="3000"/>
              <a:t>&lt;SQLTable&gt;(ID)</a:t>
            </a:r>
            <a:endParaRPr sz="3000"/>
          </a:p>
        </p:txBody>
      </p:sp>
      <p:sp>
        <p:nvSpPr>
          <p:cNvPr id="394" name="Google Shape;394;p5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DAOs Should Implement API to DB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CourseDao.java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In the case of CourseDao, working with records in table courses, we would have the following methods</a:t>
            </a:r>
            <a:endParaRPr sz="35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" sz="3100"/>
              <a:t>List&lt;Course&gt; </a:t>
            </a:r>
            <a:r>
              <a:rPr b="1" lang="en" sz="3100"/>
              <a:t>findAllCourses</a:t>
            </a:r>
            <a:r>
              <a:rPr lang="en" sz="3100"/>
              <a:t>()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" sz="3100"/>
              <a:t>Course </a:t>
            </a:r>
            <a:r>
              <a:rPr b="1" lang="en" sz="3100"/>
              <a:t>findCourseById</a:t>
            </a:r>
            <a:r>
              <a:rPr lang="en" sz="3100"/>
              <a:t>(Integer id)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" sz="3100"/>
              <a:t>Course </a:t>
            </a:r>
            <a:r>
              <a:rPr b="1" lang="en" sz="3100"/>
              <a:t>createCourse</a:t>
            </a:r>
            <a:r>
              <a:rPr lang="en" sz="3100"/>
              <a:t>(Course course)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" sz="3100"/>
              <a:t>Integer </a:t>
            </a:r>
            <a:r>
              <a:rPr b="1" lang="en" sz="3100"/>
              <a:t>updateCourse</a:t>
            </a:r>
            <a:r>
              <a:rPr lang="en" sz="3100"/>
              <a:t>(Integer id, Course course)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" sz="3100"/>
              <a:t>Integer </a:t>
            </a:r>
            <a:r>
              <a:rPr b="1" lang="en" sz="3100"/>
              <a:t>deleteCourse</a:t>
            </a:r>
            <a:r>
              <a:rPr lang="en" sz="3100"/>
              <a:t>(Integer id)</a:t>
            </a:r>
            <a:endParaRPr sz="3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Let's implement findAllCourses() to retrieve all course records</a:t>
            </a:r>
            <a:endParaRPr sz="29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static final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String </a:t>
            </a:r>
            <a:r>
              <a:rPr b="1" i="1" lang="en" sz="2600">
                <a:solidFill>
                  <a:srgbClr val="660E7A"/>
                </a:solidFill>
                <a:highlight>
                  <a:srgbClr val="FFFFFF"/>
                </a:highlight>
              </a:rPr>
              <a:t>FIND_ALL_COURSES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b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r>
              <a:rPr b="1" lang="en" sz="2600">
                <a:solidFill>
                  <a:srgbClr val="008000"/>
                </a:solidFill>
                <a:highlight>
                  <a:srgbClr val="FFFFFF"/>
                </a:highlight>
              </a:rPr>
              <a:t>"SELECT * FROM courses"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public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List&lt;Course&gt; </a:t>
            </a:r>
            <a:r>
              <a:rPr b="1" lang="en" sz="2600">
                <a:solidFill>
                  <a:schemeClr val="dk1"/>
                </a:solidFill>
                <a:highlight>
                  <a:srgbClr val="FFFFFF"/>
                </a:highlight>
              </a:rPr>
              <a:t>findAllCourses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Connection connection = </a:t>
            </a: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Statement statement = </a:t>
            </a: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List&lt;Course&gt; courses = </a:t>
            </a: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ArrayList&lt;Course&gt;();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...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26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courses;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600"/>
          </a:p>
        </p:txBody>
      </p:sp>
      <p:sp>
        <p:nvSpPr>
          <p:cNvPr id="406" name="Google Shape;406;p56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findAllCourses()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First connect to the database and get a statement object</a:t>
            </a:r>
            <a:endParaRPr sz="3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50">
                <a:solidFill>
                  <a:srgbClr val="000080"/>
                </a:solidFill>
                <a:highlight>
                  <a:srgbClr val="FFFFFF"/>
                </a:highlight>
              </a:rPr>
              <a:t>try 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   Class.</a:t>
            </a:r>
            <a:r>
              <a:rPr i="1" lang="en" sz="2650">
                <a:solidFill>
                  <a:schemeClr val="dk1"/>
                </a:solidFill>
                <a:highlight>
                  <a:srgbClr val="FFFFFF"/>
                </a:highlight>
              </a:rPr>
              <a:t>forName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en" sz="2650">
                <a:solidFill>
                  <a:srgbClr val="660E7A"/>
                </a:solidFill>
                <a:highlight>
                  <a:srgbClr val="FFFFFF"/>
                </a:highlight>
              </a:rPr>
              <a:t>JDBC_DRIVER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   connection = DriverManager</a:t>
            </a:r>
            <a:b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		.</a:t>
            </a:r>
            <a:r>
              <a:rPr i="1" lang="en" sz="2650">
                <a:solidFill>
                  <a:schemeClr val="dk1"/>
                </a:solidFill>
                <a:highlight>
                  <a:srgbClr val="FFFFFF"/>
                </a:highlight>
              </a:rPr>
              <a:t>getConnection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i="1" lang="en" sz="2650">
                <a:solidFill>
                  <a:srgbClr val="660E7A"/>
                </a:solidFill>
                <a:highlight>
                  <a:srgbClr val="FFFFFF"/>
                </a:highlight>
              </a:rPr>
              <a:t>DB_URL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b="1" i="1" lang="en" sz="2650">
                <a:solidFill>
                  <a:srgbClr val="660E7A"/>
                </a:solidFill>
                <a:highlight>
                  <a:srgbClr val="FFFFFF"/>
                </a:highlight>
              </a:rPr>
              <a:t>USER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b="1" i="1" lang="en" sz="2650">
                <a:solidFill>
                  <a:srgbClr val="660E7A"/>
                </a:solidFill>
                <a:highlight>
                  <a:srgbClr val="FFFFFF"/>
                </a:highlight>
              </a:rPr>
              <a:t>PASS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   statement = connection.createStatement();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   ...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} </a:t>
            </a:r>
            <a:r>
              <a:rPr b="1" lang="en" sz="2650">
                <a:solidFill>
                  <a:srgbClr val="000080"/>
                </a:solidFill>
                <a:highlight>
                  <a:srgbClr val="FFFFFF"/>
                </a:highlight>
              </a:rPr>
              <a:t>catch </a:t>
            </a: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(ClassNotFoundException | SQLException e) {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   e.printStackTrace();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2800"/>
          </a:p>
        </p:txBody>
      </p:sp>
      <p:sp>
        <p:nvSpPr>
          <p:cNvPr id="412" name="Google Shape;412;p5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the Database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Copy records into Course instances into list of courses</a:t>
            </a:r>
            <a:endParaRPr sz="31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ResultSet resultSet = statement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.executeQuery(</a:t>
            </a:r>
            <a:r>
              <a:rPr b="1" i="1" lang="en" sz="2950">
                <a:solidFill>
                  <a:srgbClr val="660E7A"/>
                </a:solidFill>
                <a:highlight>
                  <a:srgbClr val="FFFFFF"/>
                </a:highlight>
              </a:rPr>
              <a:t>FIND_ALL_COURSES</a:t>
            </a: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50">
                <a:solidFill>
                  <a:srgbClr val="000080"/>
                </a:solidFill>
                <a:highlight>
                  <a:srgbClr val="FFFFFF"/>
                </a:highlight>
              </a:rPr>
              <a:t>while</a:t>
            </a: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(resultSet.next()) {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   Integer id = resultSet.getInt(</a:t>
            </a:r>
            <a:r>
              <a:rPr b="1" lang="en" sz="2950">
                <a:solidFill>
                  <a:srgbClr val="008000"/>
                </a:solidFill>
                <a:highlight>
                  <a:srgbClr val="FFFFFF"/>
                </a:highlight>
              </a:rPr>
              <a:t>"id"</a:t>
            </a: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   String title = resultSet.getString(</a:t>
            </a:r>
            <a:r>
              <a:rPr b="1" lang="en" sz="2950">
                <a:solidFill>
                  <a:srgbClr val="008000"/>
                </a:solidFill>
                <a:highlight>
                  <a:srgbClr val="FFFFFF"/>
                </a:highlight>
              </a:rPr>
              <a:t>"title"</a:t>
            </a: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   Course course = </a:t>
            </a:r>
            <a:r>
              <a:rPr b="1" lang="en" sz="295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Course(id, title);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   courses.add(course);</a:t>
            </a:r>
            <a:endParaRPr sz="2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3100"/>
          </a:p>
        </p:txBody>
      </p:sp>
      <p:sp>
        <p:nvSpPr>
          <p:cNvPr id="418" name="Google Shape;418;p5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Records into Memory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findAllCourses()</a:t>
            </a:r>
            <a:endParaRPr/>
          </a:p>
        </p:txBody>
      </p:sp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Here's how we can use findAllCourses()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50">
                <a:solidFill>
                  <a:srgbClr val="000080"/>
                </a:solidFill>
                <a:highlight>
                  <a:srgbClr val="FFFFFF"/>
                </a:highlight>
              </a:rPr>
              <a:t>public static void </a:t>
            </a: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main(String[] args) {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   CourseDao dao = </a:t>
            </a:r>
            <a:r>
              <a:rPr b="1" lang="en" sz="325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CourseDao();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   List&lt;Course&gt; courses = dao.findAllCourses();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3250">
                <a:solidFill>
                  <a:srgbClr val="000080"/>
                </a:solidFill>
                <a:highlight>
                  <a:srgbClr val="FFFFFF"/>
                </a:highlight>
              </a:rPr>
              <a:t>for</a:t>
            </a: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(Course course:courses) {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       System.</a:t>
            </a:r>
            <a:r>
              <a:rPr b="1" i="1" lang="en" sz="3250">
                <a:solidFill>
                  <a:srgbClr val="660E7A"/>
                </a:solidFill>
                <a:highlight>
                  <a:srgbClr val="FFFFFF"/>
                </a:highlight>
              </a:rPr>
              <a:t>out</a:t>
            </a: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.println(course);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   }</a:t>
            </a:r>
            <a:endParaRPr sz="3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  <a:endParaRPr sz="3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Project Structure</a:t>
            </a:r>
            <a:endParaRPr/>
          </a:p>
        </p:txBody>
      </p:sp>
      <p:sp>
        <p:nvSpPr>
          <p:cNvPr id="430" name="Google Shape;430;p60"/>
          <p:cNvSpPr txBox="1"/>
          <p:nvPr>
            <p:ph idx="1" type="body"/>
          </p:nvPr>
        </p:nvSpPr>
        <p:spPr>
          <a:xfrm>
            <a:off x="158875" y="670925"/>
            <a:ext cx="53403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Spring boot applications are Java Maven projects configured through </a:t>
            </a:r>
            <a:r>
              <a:rPr b="1" i="1" lang="en" sz="3200" u="sng"/>
              <a:t>pom.xml</a:t>
            </a:r>
            <a:r>
              <a:rPr lang="en" sz="3200"/>
              <a:t> files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The entry point of the application is the main class </a:t>
            </a:r>
            <a:r>
              <a:rPr b="1" i="1" lang="en" sz="3200" u="sng"/>
              <a:t>DemoApplication.java</a:t>
            </a:r>
            <a:endParaRPr b="1" i="1" sz="3200" u="sng"/>
          </a:p>
        </p:txBody>
      </p:sp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0" l="0" r="4012" t="4269"/>
          <a:stretch/>
        </p:blipFill>
        <p:spPr>
          <a:xfrm>
            <a:off x="5499175" y="670925"/>
            <a:ext cx="3503079" cy="436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60"/>
          <p:cNvCxnSpPr/>
          <p:nvPr/>
        </p:nvCxnSpPr>
        <p:spPr>
          <a:xfrm rot="10800000">
            <a:off x="8318075" y="2594963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60"/>
          <p:cNvCxnSpPr/>
          <p:nvPr/>
        </p:nvCxnSpPr>
        <p:spPr>
          <a:xfrm rot="10800000">
            <a:off x="7788000" y="4320363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 u="sng">
                <a:solidFill>
                  <a:schemeClr val="hlink"/>
                </a:solidFill>
                <a:hlinkClick r:id="rId3"/>
              </a:rPr>
              <a:t>Let's add JDBC database connectivity</a:t>
            </a:r>
            <a:r>
              <a:rPr lang="en" sz="3100"/>
              <a:t> libraries in the </a:t>
            </a:r>
            <a:r>
              <a:rPr b="1" i="1" lang="en" sz="3100" u="sng"/>
              <a:t>pom.xml</a:t>
            </a:r>
            <a:r>
              <a:rPr lang="en" sz="3100"/>
              <a:t>, in the </a:t>
            </a:r>
            <a:r>
              <a:rPr b="1" i="1" lang="en" sz="3100" u="sng"/>
              <a:t>&lt;dependencies&gt;</a:t>
            </a:r>
            <a:r>
              <a:rPr lang="en" sz="3100"/>
              <a:t> section</a:t>
            </a:r>
            <a:endParaRPr sz="31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</a:t>
            </a:r>
            <a:r>
              <a:rPr b="1" lang="en">
                <a:solidFill>
                  <a:srgbClr val="000080"/>
                </a:solidFill>
              </a:rPr>
              <a:t>dependencies</a:t>
            </a:r>
            <a:r>
              <a:rPr lang="en">
                <a:solidFill>
                  <a:schemeClr val="dk1"/>
                </a:solidFill>
              </a:rPr>
              <a:t>&gt;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&lt;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dependency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  &lt;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groupId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&gt;org.springframework.boot&lt;/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groupId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  &lt;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artifactId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&gt;spring-boot-starter-data-jdbc&lt;/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artifactId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FFF2CC"/>
                </a:highlight>
              </a:rPr>
              <a:t>dependency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en">
                <a:solidFill>
                  <a:srgbClr val="000080"/>
                </a:solidFill>
                <a:highlight>
                  <a:srgbClr val="EFEFEF"/>
                </a:highlight>
              </a:rPr>
              <a:t>dependencies</a:t>
            </a:r>
            <a:r>
              <a:rPr lang="en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439" name="Google Shape;439;p6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JDBC Dependencies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</a:t>
            </a:r>
            <a:r>
              <a:rPr lang="en">
                <a:solidFill>
                  <a:schemeClr val="dk1"/>
                </a:solidFill>
              </a:rPr>
              <a:t> Schema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60" y="670925"/>
            <a:ext cx="8457567" cy="630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7"/>
          <p:cNvCxnSpPr/>
          <p:nvPr/>
        </p:nvCxnSpPr>
        <p:spPr>
          <a:xfrm rot="10800000">
            <a:off x="8002200" y="42565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H2 is an embedded, in-memory database, needed to connect Spring Boot applications to databases</a:t>
            </a:r>
            <a:endParaRPr sz="29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dk1"/>
                </a:solidFill>
              </a:rPr>
              <a:t>&lt;</a:t>
            </a:r>
            <a:r>
              <a:rPr b="1" lang="en" sz="2250">
                <a:solidFill>
                  <a:srgbClr val="000080"/>
                </a:solidFill>
              </a:rPr>
              <a:t>dependencies</a:t>
            </a:r>
            <a:r>
              <a:rPr lang="en" sz="2250">
                <a:solidFill>
                  <a:schemeClr val="dk1"/>
                </a:solidFill>
              </a:rPr>
              <a:t>&gt;</a:t>
            </a:r>
            <a:endParaRPr sz="225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dk1"/>
                </a:solidFill>
              </a:rPr>
              <a:t>…</a:t>
            </a:r>
            <a:endParaRPr sz="225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&lt;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dependency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 sz="225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  &lt;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groupId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&gt;com.h2database&lt;/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groupId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 sz="225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  &lt;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artifactId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&gt;h2&lt;/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artifactId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 sz="225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  &lt;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scope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&gt;runtime&lt;/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scope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 sz="225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&lt;/</a:t>
            </a:r>
            <a:r>
              <a:rPr b="1" lang="en" sz="2250">
                <a:solidFill>
                  <a:srgbClr val="000080"/>
                </a:solidFill>
                <a:highlight>
                  <a:srgbClr val="FFF2CC"/>
                </a:highlight>
              </a:rPr>
              <a:t>dependency</a:t>
            </a:r>
            <a:r>
              <a:rPr lang="en" sz="2250">
                <a:solidFill>
                  <a:schemeClr val="dk1"/>
                </a:solidFill>
                <a:highlight>
                  <a:srgbClr val="FFF2CC"/>
                </a:highlight>
              </a:rPr>
              <a:t>&gt;</a:t>
            </a:r>
            <a:endParaRPr sz="225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</a:rPr>
              <a:t>…</a:t>
            </a:r>
            <a:endParaRPr sz="22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dk1"/>
                </a:solidFill>
              </a:rPr>
              <a:t>&lt;/</a:t>
            </a:r>
            <a:r>
              <a:rPr b="1" lang="en" sz="2250">
                <a:solidFill>
                  <a:srgbClr val="000080"/>
                </a:solidFill>
              </a:rPr>
              <a:t>dependencies</a:t>
            </a:r>
            <a:r>
              <a:rPr lang="en" sz="2250">
                <a:solidFill>
                  <a:schemeClr val="dk1"/>
                </a:solidFill>
              </a:rPr>
              <a:t>&gt;</a:t>
            </a:r>
            <a:endParaRPr sz="2700"/>
          </a:p>
        </p:txBody>
      </p:sp>
      <p:sp>
        <p:nvSpPr>
          <p:cNvPr id="445" name="Google Shape;445;p62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Add H2 Database Libraries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Create a Main Class</a:t>
            </a:r>
            <a:endParaRPr/>
          </a:p>
        </p:txBody>
      </p:sp>
      <p:sp>
        <p:nvSpPr>
          <p:cNvPr id="451" name="Google Shape;451;p63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Spring Boot Project</a:t>
            </a:r>
            <a:endParaRPr/>
          </a:p>
        </p:txBody>
      </p:sp>
      <p:sp>
        <p:nvSpPr>
          <p:cNvPr id="457" name="Google Shape;457;p64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Spring Boot is a Java framework</a:t>
            </a:r>
            <a:r>
              <a:rPr lang="en" sz="3600"/>
              <a:t> for easily creating </a:t>
            </a:r>
            <a:r>
              <a:rPr lang="en" sz="3600">
                <a:solidFill>
                  <a:schemeClr val="dk1"/>
                </a:solidFill>
              </a:rPr>
              <a:t>MVC </a:t>
            </a:r>
            <a:r>
              <a:rPr lang="en" sz="3600"/>
              <a:t>enterprise applications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At a terminal create a new project with the following command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spring   init   --dependencies=web   dbDesignProject</a:t>
            </a:r>
            <a:endParaRPr sz="3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Project in an IDE</a:t>
            </a:r>
            <a:endParaRPr/>
          </a:p>
        </p:txBody>
      </p:sp>
      <p:sp>
        <p:nvSpPr>
          <p:cNvPr id="463" name="Google Shape;463;p65"/>
          <p:cNvSpPr txBox="1"/>
          <p:nvPr>
            <p:ph idx="1" type="body"/>
          </p:nvPr>
        </p:nvSpPr>
        <p:spPr>
          <a:xfrm>
            <a:off x="158875" y="670925"/>
            <a:ext cx="57918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Spring Boot creates Maven projects</a:t>
            </a:r>
            <a:endParaRPr sz="33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300" u="sng">
                <a:solidFill>
                  <a:schemeClr val="hlink"/>
                </a:solidFill>
                <a:hlinkClick r:id="rId3"/>
              </a:rPr>
              <a:t>Maven is popular Java package manager</a:t>
            </a:r>
            <a:r>
              <a:rPr lang="en" sz="3300"/>
              <a:t> for </a:t>
            </a:r>
            <a:r>
              <a:rPr lang="en" sz="2900"/>
              <a:t>installing libraries, building, testing, packaging applications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Using an IDE, such as IntelliJ, open the project you just created</a:t>
            </a:r>
            <a:endParaRPr sz="2900"/>
          </a:p>
        </p:txBody>
      </p:sp>
      <p:pic>
        <p:nvPicPr>
          <p:cNvPr id="464" name="Google Shape;464;p65"/>
          <p:cNvPicPr preferRelativeResize="0"/>
          <p:nvPr/>
        </p:nvPicPr>
        <p:blipFill rotWithShape="1">
          <a:blip r:embed="rId4">
            <a:alphaModFix/>
          </a:blip>
          <a:srcRect b="0" l="39771" r="16748" t="0"/>
          <a:stretch/>
        </p:blipFill>
        <p:spPr>
          <a:xfrm>
            <a:off x="6259500" y="740725"/>
            <a:ext cx="2785526" cy="428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65"/>
          <p:cNvCxnSpPr/>
          <p:nvPr/>
        </p:nvCxnSpPr>
        <p:spPr>
          <a:xfrm rot="10800000">
            <a:off x="7593975" y="3271875"/>
            <a:ext cx="466200" cy="51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87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0"/>
              <a:t>MIDTERM</a:t>
            </a:r>
            <a:endParaRPr sz="1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900"/>
              <a:t>REVIEW</a:t>
            </a:r>
            <a:endParaRPr sz="15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877" y="518241"/>
            <a:ext cx="2942476" cy="439665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schema as default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58875" y="670925"/>
            <a:ext cx="59085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On the left hand side, under the </a:t>
            </a:r>
            <a:r>
              <a:rPr b="1" i="1" lang="en" sz="3400" u="sng"/>
              <a:t>Schemas</a:t>
            </a:r>
            <a:r>
              <a:rPr lang="en" sz="3400"/>
              <a:t> tab, double click the schema you want to work with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This will now be your </a:t>
            </a:r>
            <a:r>
              <a:rPr b="1" i="1" lang="en" sz="3400" u="sng"/>
              <a:t>default schema</a:t>
            </a:r>
            <a:r>
              <a:rPr lang="en" sz="3400"/>
              <a:t> when you issue SQL commands from now on</a:t>
            </a:r>
            <a:endParaRPr sz="3400"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8028325" y="284830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8"/>
          <p:cNvCxnSpPr/>
          <p:nvPr/>
        </p:nvCxnSpPr>
        <p:spPr>
          <a:xfrm rot="10800000">
            <a:off x="8142925" y="1733850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tables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58875" y="670925"/>
            <a:ext cx="55851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" sz="3900"/>
              <a:t>You can create tables by either right clicking on </a:t>
            </a:r>
            <a:r>
              <a:rPr b="1" i="1" lang="en" sz="3900" u="sng"/>
              <a:t>Tables</a:t>
            </a:r>
            <a:r>
              <a:rPr lang="en" sz="3900"/>
              <a:t> under your schema</a:t>
            </a:r>
            <a:endParaRPr sz="3900"/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" sz="3900"/>
              <a:t>OR clicking on the</a:t>
            </a:r>
            <a:br>
              <a:rPr lang="en" sz="3900"/>
            </a:br>
            <a:r>
              <a:rPr b="1" i="1" lang="en" sz="3900" u="sng"/>
              <a:t>Add Table</a:t>
            </a:r>
            <a:r>
              <a:rPr lang="en" sz="3900"/>
              <a:t> tool in the toolbar</a:t>
            </a:r>
            <a:endParaRPr sz="39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519" y="518250"/>
            <a:ext cx="2962107" cy="43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525" y="2747315"/>
            <a:ext cx="2692500" cy="186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9"/>
          <p:cNvCxnSpPr/>
          <p:nvPr/>
        </p:nvCxnSpPr>
        <p:spPr>
          <a:xfrm rot="10800000">
            <a:off x="8076475" y="30799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9"/>
          <p:cNvCxnSpPr/>
          <p:nvPr/>
        </p:nvCxnSpPr>
        <p:spPr>
          <a:xfrm rot="10800000">
            <a:off x="7619275" y="1708325"/>
            <a:ext cx="454800" cy="60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courses table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158875" y="670925"/>
            <a:ext cx="89850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Let's create a simple </a:t>
            </a:r>
            <a:r>
              <a:rPr b="1" i="1" lang="en" sz="2800" u="sng"/>
              <a:t>courses</a:t>
            </a:r>
            <a:r>
              <a:rPr lang="en" sz="2800"/>
              <a:t> table to capture info about your courses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Table names should be nouns and plural</a:t>
            </a:r>
            <a:endParaRPr sz="28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75" y="2039625"/>
            <a:ext cx="7878927" cy="290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 flipH="1">
            <a:off x="2886800" y="307945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0"/>
          <p:cNvCxnSpPr/>
          <p:nvPr/>
        </p:nvCxnSpPr>
        <p:spPr>
          <a:xfrm flipH="1">
            <a:off x="1382975" y="363135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20"/>
          <p:cNvCxnSpPr/>
          <p:nvPr/>
        </p:nvCxnSpPr>
        <p:spPr>
          <a:xfrm flipH="1">
            <a:off x="3432975" y="3575675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 flipH="1">
            <a:off x="7405525" y="4252400"/>
            <a:ext cx="617100" cy="45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0" y="-12175"/>
            <a:ext cx="9144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Accept New Table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58875" y="670925"/>
            <a:ext cx="8985000" cy="4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MySQL gives you a preview of the CREATE statement it'll use to create the table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You can review and then accept it by clicking </a:t>
            </a:r>
            <a:r>
              <a:rPr b="1" i="1" lang="en" sz="3400" u="sng"/>
              <a:t>Apply</a:t>
            </a:r>
            <a:endParaRPr b="1" i="1" sz="3400" u="sng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CREATE TABLE `database_design`.`courses` (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  `id` INT NOT NULL,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  `title` VARCHAR(45) NULL,</a:t>
            </a:r>
            <a:endParaRPr sz="3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  PRIMARY KEY (`id`));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